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</p:embeddedFont>
    <p:embeddedFont>
      <p:font typeface="Montserrat Bold" panose="00000800000000000000" pitchFamily="2" charset="0"/>
      <p:bold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3119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642592"/>
            <a:ext cx="651724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Этапы развития СУБД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680222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Задание 1.3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270653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Презентация описывает хронологию создания и развития систем управления базами данных (СУБД).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758309" y="5223986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929" y="5231606"/>
            <a:ext cx="331351" cy="33135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13128" y="5207793"/>
            <a:ext cx="4113784" cy="1830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ru-RU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ИВТ 2 курс 1 группа 1 подгруппа 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2100" b="1" dirty="0" err="1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Смирнов</a:t>
            </a:r>
            <a:r>
              <a:rPr lang="ru-RU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Михаил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52828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Введение в СУБД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565916"/>
            <a:ext cx="3705463" cy="2306122"/>
          </a:xfrm>
          <a:prstGeom prst="roundRect">
            <a:avLst>
              <a:gd name="adj" fmla="val 845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61284" y="27824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Что такое СУБД?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1284" y="3268623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Программные системы для создания, управления и обращения к базам данных.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747" y="2565916"/>
            <a:ext cx="3705463" cy="2306122"/>
          </a:xfrm>
          <a:prstGeom prst="roundRect">
            <a:avLst>
              <a:gd name="adj" fmla="val 845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383322" y="27824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Значение в ИТ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83322" y="3268623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Обеспечивают эффективное управление информацией и поддерживают бизнес-процессы.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088612"/>
            <a:ext cx="7627382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461284" y="5305187"/>
            <a:ext cx="394858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Почему изучать историю?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461284" y="5791319"/>
            <a:ext cx="719423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Понимание эволюции помогает выбирать оптимальные решения и прогнозировать тенденции.</a:t>
            </a:r>
            <a:endParaRPr lang="en-US" sz="170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E4D402E-A017-4603-AAFA-DA3CE000C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9974" y="7503081"/>
            <a:ext cx="3410426" cy="6668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591163"/>
            <a:ext cx="960060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Доисторический этап (до 1960-х)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278755"/>
            <a:ext cx="4154567" cy="216575"/>
          </a:xfrm>
          <a:prstGeom prst="roundRect">
            <a:avLst>
              <a:gd name="adj" fmla="val 9003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758309" y="582025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Хранение данных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6306383"/>
            <a:ext cx="415456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Использование перфокарт и магнитных лент для записи информации.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37798" y="4953714"/>
            <a:ext cx="4154686" cy="216575"/>
          </a:xfrm>
          <a:prstGeom prst="roundRect">
            <a:avLst>
              <a:gd name="adj" fmla="val 9003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237798" y="549521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Отсутствие СУБД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7798" y="5981343"/>
            <a:ext cx="415468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Не существовало программных систем управления данными.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717405" y="4628793"/>
            <a:ext cx="4154686" cy="216575"/>
          </a:xfrm>
          <a:prstGeom prst="roundRect">
            <a:avLst>
              <a:gd name="adj" fmla="val 9003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717405" y="517028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Особенности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7405" y="5656421"/>
            <a:ext cx="4154686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Данные хранились и обрабатывались вручную или через простые программы.</a:t>
            </a:r>
            <a:endParaRPr lang="en-US" sz="17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9110A60-DD9E-4EC9-88E1-ACF7B9764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9974" y="7503081"/>
            <a:ext cx="3410426" cy="6668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94228"/>
            <a:ext cx="1283720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Иерархические и сетевые СУБД (1960–1970е)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48432"/>
            <a:ext cx="351615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Иерархическая модель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21242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Появление IBM IMS — управление данными с древовидной структурой.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484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Сетевые СУБД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221242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Разработка CODASYL — модель с множественными связями между данными.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484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Характеристики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221242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Жесткая структура данных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9867543" y="4643676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Ограничения на типы связей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9867543" y="5066109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Сложность управления расширениями</a:t>
            </a:r>
            <a:endParaRPr lang="en-US" sz="170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08A2BC2-73D6-4079-B3A6-813A5A313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9974" y="7503081"/>
            <a:ext cx="3410426" cy="6668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23944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Реляционная революция (1970–1980е)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98977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948726" y="3064193"/>
            <a:ext cx="2974300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Основы реляционной модели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48726" y="4262795"/>
            <a:ext cx="297430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Теория Эдгара Кодда 1970 года — таблицы, связи, операции.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93774" y="298977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897791" y="306419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Первые СУБД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97791" y="3550325"/>
            <a:ext cx="297430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Oracle, IBM DB2, SQL/DS — внедрение реляционных подходов на практике.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73619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948726" y="581060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Влияние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48726" y="6296739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Упростила работу с данными, сделала базы гибкими и масштабируемыми.</a:t>
            </a:r>
            <a:endParaRPr lang="en-US" sz="17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69CBA6F-5D56-4340-9402-1D72580895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9974" y="7503081"/>
            <a:ext cx="3410426" cy="6668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988933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Коммерциализация и стандартизация SQL (1980–1990е)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451979"/>
            <a:ext cx="3705463" cy="1959412"/>
          </a:xfrm>
          <a:prstGeom prst="roundRect">
            <a:avLst>
              <a:gd name="adj" fmla="val 9952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61284" y="366855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Стандарты SQL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1284" y="4154686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SQL-89 и SQL-92 обеспечили единообразие языка запросов.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747" y="3451979"/>
            <a:ext cx="3705463" cy="1959412"/>
          </a:xfrm>
          <a:prstGeom prst="roundRect">
            <a:avLst>
              <a:gd name="adj" fmla="val 9952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383322" y="366855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Рынок СУБД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83322" y="4154686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Появление Microsoft SQL Server, PostgreSQL, MySQL усилило конкуренцию.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627965"/>
            <a:ext cx="7627382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461284" y="58445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Результаты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461284" y="6330672"/>
            <a:ext cx="719423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Универсальность, расширяемость и доступность СУБД для широкого круга пользователей.</a:t>
            </a:r>
            <a:endParaRPr lang="en-US" sz="17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68F86D1-23A2-48F2-A4AC-3ED1343E79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9974" y="7503081"/>
            <a:ext cx="3410426" cy="6668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588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8419" y="3102769"/>
            <a:ext cx="11969829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Эра интернета и NoSQL (2000-е – наше время)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419" y="4044910"/>
            <a:ext cx="983575" cy="118026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67032" y="4241602"/>
            <a:ext cx="3047881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Распределенные СУБД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967032" y="4683085"/>
            <a:ext cx="11974949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Bigtable, DynamoDB — масштабируемое хранение на фоне интернета.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419" y="5225177"/>
            <a:ext cx="983575" cy="118026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67032" y="5421868"/>
            <a:ext cx="2588300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NoSQL движение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967032" y="5863352"/>
            <a:ext cx="11974949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MongoDB, Cassandra — альтернатива традиционным реляционным СУБД.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419" y="6405443"/>
            <a:ext cx="983575" cy="118026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67032" y="6602135"/>
            <a:ext cx="2588300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Облачные СУБД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1967032" y="7043618"/>
            <a:ext cx="11974949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AWS Aurora, Google Spanner — гибкость и надежность в облаке.</a:t>
            </a:r>
            <a:endParaRPr lang="en-US" sz="15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359E17B-4787-4BC5-99F5-102B15161F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19974" y="7503081"/>
            <a:ext cx="3410426" cy="6668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05928"/>
            <a:ext cx="1252668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Современные тенденции и будущее СУБД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046446" y="3924657"/>
            <a:ext cx="299954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Big Data и аналитика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10789"/>
            <a:ext cx="428767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ClickHouse, Snowflake — обработка огромных объемов данных в реальном времени.</a:t>
            </a:r>
            <a:endParaRPr lang="en-US" sz="1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256" y="2851904"/>
            <a:ext cx="3671768" cy="3671768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277267" y="4416921"/>
            <a:ext cx="541615" cy="541615"/>
          </a:xfrm>
          <a:prstGeom prst="roundRect">
            <a:avLst>
              <a:gd name="adj" fmla="val 168659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5426214" y="4535388"/>
            <a:ext cx="243721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9475946" y="318551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Гибридные СУБД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475946" y="3671649"/>
            <a:ext cx="439614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Поддержка сочетания SQL и NoSQL.</a:t>
            </a:r>
            <a:endParaRPr lang="en-US" sz="17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9256" y="2851904"/>
            <a:ext cx="3671768" cy="3671768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7927836" y="2886611"/>
            <a:ext cx="541615" cy="541615"/>
          </a:xfrm>
          <a:prstGeom prst="roundRect">
            <a:avLst>
              <a:gd name="adj" fmla="val 168659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2" name="Text 8"/>
          <p:cNvSpPr/>
          <p:nvPr/>
        </p:nvSpPr>
        <p:spPr>
          <a:xfrm>
            <a:off x="8076783" y="3005078"/>
            <a:ext cx="243721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1900" dirty="0"/>
          </a:p>
        </p:txBody>
      </p:sp>
      <p:sp>
        <p:nvSpPr>
          <p:cNvPr id="13" name="Text 9"/>
          <p:cNvSpPr/>
          <p:nvPr/>
        </p:nvSpPr>
        <p:spPr>
          <a:xfrm>
            <a:off x="9475946" y="5010507"/>
            <a:ext cx="399073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Искусственный интеллект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9475946" y="5496639"/>
            <a:ext cx="43961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Автоматизация управления и оптимизация работы СУБД.</a:t>
            </a:r>
            <a:endParaRPr lang="en-US" sz="170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9256" y="2851904"/>
            <a:ext cx="3671768" cy="3671768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927836" y="5947231"/>
            <a:ext cx="541615" cy="541615"/>
          </a:xfrm>
          <a:prstGeom prst="roundRect">
            <a:avLst>
              <a:gd name="adj" fmla="val 1686596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12"/>
          <p:cNvSpPr/>
          <p:nvPr/>
        </p:nvSpPr>
        <p:spPr>
          <a:xfrm>
            <a:off x="8076783" y="6065699"/>
            <a:ext cx="243721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19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0215DB9-830E-4029-B8EF-CF38C8F757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19974" y="7503081"/>
            <a:ext cx="3410426" cy="6668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337</Words>
  <Application>Microsoft Office PowerPoint</Application>
  <PresentationFormat>Произвольный</PresentationFormat>
  <Paragraphs>67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Calibri</vt:lpstr>
      <vt:lpstr>Montserrat</vt:lpstr>
      <vt:lpstr>Barlow Bold</vt:lpstr>
      <vt:lpstr>Montserrat Bold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кто-то кто-то</cp:lastModifiedBy>
  <cp:revision>2</cp:revision>
  <dcterms:created xsi:type="dcterms:W3CDTF">2025-06-04T01:25:22Z</dcterms:created>
  <dcterms:modified xsi:type="dcterms:W3CDTF">2025-06-04T01:30:35Z</dcterms:modified>
</cp:coreProperties>
</file>